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3" r:id="rId2"/>
    <p:sldId id="267" r:id="rId3"/>
    <p:sldId id="268" r:id="rId4"/>
    <p:sldId id="269" r:id="rId5"/>
    <p:sldId id="270" r:id="rId6"/>
    <p:sldId id="271" r:id="rId7"/>
    <p:sldId id="272" r:id="rId8"/>
    <p:sldId id="273" r:id="rId9"/>
    <p:sldId id="278" r:id="rId10"/>
    <p:sldId id="274" r:id="rId11"/>
    <p:sldId id="275" r:id="rId12"/>
    <p:sldId id="276" r:id="rId13"/>
    <p:sldId id="277" r:id="rId14"/>
    <p:sldId id="279" r:id="rId15"/>
  </p:sldIdLst>
  <p:sldSz cx="9939338" cy="7451725"/>
  <p:notesSz cx="6858000" cy="9144000"/>
  <p:defaultText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7">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3B"/>
    <a:srgbClr val="FBB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519" autoAdjust="0"/>
    <p:restoredTop sz="96361" autoAdjust="0"/>
  </p:normalViewPr>
  <p:slideViewPr>
    <p:cSldViewPr snapToGrid="0" snapToObjects="1">
      <p:cViewPr varScale="1">
        <p:scale>
          <a:sx n="117" d="100"/>
          <a:sy n="117" d="100"/>
        </p:scale>
        <p:origin x="2088" y="176"/>
      </p:cViewPr>
      <p:guideLst>
        <p:guide orient="horz" pos="2347"/>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CAE-CD52-E84E-8DE8-51F3E92AF616}" type="datetimeFigureOut">
              <a:rPr lang="en-US" smtClean="0"/>
              <a:t>11/27/17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8660D-3641-6A47-AC28-43EC27541A71}" type="slidenum">
              <a:rPr lang="en-US" smtClean="0"/>
              <a:t>‹#›</a:t>
            </a:fld>
            <a:endParaRPr lang="en-US"/>
          </a:p>
        </p:txBody>
      </p:sp>
    </p:spTree>
    <p:extLst>
      <p:ext uri="{BB962C8B-B14F-4D97-AF65-F5344CB8AC3E}">
        <p14:creationId xmlns:p14="http://schemas.microsoft.com/office/powerpoint/2010/main" val="103431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times” is important because there is a</a:t>
            </a:r>
            <a:r>
              <a:rPr lang="en-US" baseline="0" dirty="0" smtClean="0"/>
              <a:t> risk that we have not established the invariant inside the loop, and therefore that the loop will not run correctly the next time around.</a:t>
            </a:r>
          </a:p>
          <a:p>
            <a:r>
              <a:rPr lang="en-US" baseline="0" dirty="0" smtClean="0"/>
              <a:t>Or, explained without invariants. If we only check zero and one time, we only check if the program can continue correctly after the loop, not if we can enter the loop correctly again.</a:t>
            </a:r>
            <a:endParaRPr lang="en-US" dirty="0"/>
          </a:p>
        </p:txBody>
      </p:sp>
      <p:sp>
        <p:nvSpPr>
          <p:cNvPr id="4" name="Slide Number Placeholder 3"/>
          <p:cNvSpPr>
            <a:spLocks noGrp="1"/>
          </p:cNvSpPr>
          <p:nvPr>
            <p:ph type="sldNum" sz="quarter" idx="10"/>
          </p:nvPr>
        </p:nvSpPr>
        <p:spPr/>
        <p:txBody>
          <a:bodyPr/>
          <a:lstStyle/>
          <a:p>
            <a:fld id="{D324B112-4056-1A42-9A68-238DC6B6DD7E}" type="slidenum">
              <a:rPr lang="en-US" smtClean="0"/>
              <a:t>13</a:t>
            </a:fld>
            <a:endParaRPr lang="en-US"/>
          </a:p>
        </p:txBody>
      </p:sp>
    </p:spTree>
    <p:extLst>
      <p:ext uri="{BB962C8B-B14F-4D97-AF65-F5344CB8AC3E}">
        <p14:creationId xmlns:p14="http://schemas.microsoft.com/office/powerpoint/2010/main" val="1388367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7"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1" descr="5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10" name="Picture 2" descr="CPH_CBA_Payoff_NEG_CMY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
        <p:nvSpPr>
          <p:cNvPr id="20" name="Pladsholder til tekst 19"/>
          <p:cNvSpPr>
            <a:spLocks noGrp="1"/>
          </p:cNvSpPr>
          <p:nvPr>
            <p:ph type="body" sz="quarter" idx="10" hasCustomPrompt="1"/>
          </p:nvPr>
        </p:nvSpPr>
        <p:spPr>
          <a:xfrm>
            <a:off x="1127236" y="3639312"/>
            <a:ext cx="7399879" cy="784687"/>
          </a:xfrm>
          <a:prstGeom prst="rect">
            <a:avLst/>
          </a:prstGeom>
          <a:ln>
            <a:noFill/>
          </a:ln>
        </p:spPr>
        <p:txBody>
          <a:bodyPr/>
          <a:lstStyle>
            <a:lvl1pPr>
              <a:buNone/>
              <a:defRPr sz="3600">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127236" y="4426458"/>
            <a:ext cx="7409023" cy="2285238"/>
          </a:xfrm>
          <a:prstGeom prst="rect">
            <a:avLst/>
          </a:prstGeom>
        </p:spPr>
        <p:txBody>
          <a:bodyPr/>
          <a:lstStyle>
            <a:lvl1pPr>
              <a:buNone/>
              <a:defRPr sz="1400"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yt emne">
    <p:spTree>
      <p:nvGrpSpPr>
        <p:cNvPr id="1" name=""/>
        <p:cNvGrpSpPr/>
        <p:nvPr/>
      </p:nvGrpSpPr>
      <p:grpSpPr>
        <a:xfrm>
          <a:off x="0" y="0"/>
          <a:ext cx="0" cy="0"/>
          <a:chOff x="0" y="0"/>
          <a:chExt cx="0" cy="0"/>
        </a:xfrm>
      </p:grpSpPr>
      <p:sp>
        <p:nvSpPr>
          <p:cNvPr id="3"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6" descr="3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304241"/>
            <a:ext cx="7500977" cy="3443013"/>
          </a:xfrm>
          <a:prstGeom prst="rect">
            <a:avLst/>
          </a:prstGeom>
        </p:spPr>
      </p:pic>
      <p:sp>
        <p:nvSpPr>
          <p:cNvPr id="8" name="Pladsholder til tekst 7"/>
          <p:cNvSpPr>
            <a:spLocks noGrp="1"/>
          </p:cNvSpPr>
          <p:nvPr>
            <p:ph type="body" sz="quarter" idx="10" hasCustomPrompt="1"/>
          </p:nvPr>
        </p:nvSpPr>
        <p:spPr>
          <a:xfrm>
            <a:off x="1127402" y="4855464"/>
            <a:ext cx="7589363" cy="779609"/>
          </a:xfrm>
          <a:prstGeom prst="rect">
            <a:avLst/>
          </a:prstGeom>
        </p:spPr>
        <p:txBody>
          <a:bodyPr/>
          <a:lstStyle>
            <a:lvl1pPr>
              <a:buNone/>
              <a:defRPr sz="3600">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127237" y="5644216"/>
            <a:ext cx="7589528" cy="1488103"/>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191866" y="206906"/>
            <a:ext cx="9602430" cy="624490"/>
          </a:xfrm>
          <a:prstGeom prst="rect">
            <a:avLst/>
          </a:prstGeom>
        </p:spPr>
        <p:txBody>
          <a:bodyPr/>
          <a:lstStyle>
            <a:lvl1pPr>
              <a:buNone/>
              <a:defRPr sz="3600" b="1" baseline="0">
                <a:solidFill>
                  <a:srgbClr val="FBB040"/>
                </a:solidFill>
              </a:defRPr>
            </a:lvl1pPr>
          </a:lstStyle>
          <a:p>
            <a:pPr lvl="0"/>
            <a:r>
              <a:rPr lang="da-DK" dirty="0" smtClean="0"/>
              <a:t>Skriv titel</a:t>
            </a:r>
            <a:endParaRPr lang="da-DK" dirty="0"/>
          </a:p>
        </p:txBody>
      </p:sp>
      <p:sp>
        <p:nvSpPr>
          <p:cNvPr id="3" name="Text Placeholder 2"/>
          <p:cNvSpPr>
            <a:spLocks noGrp="1"/>
          </p:cNvSpPr>
          <p:nvPr>
            <p:ph type="body" sz="quarter" idx="11"/>
          </p:nvPr>
        </p:nvSpPr>
        <p:spPr>
          <a:xfrm>
            <a:off x="192088" y="927100"/>
            <a:ext cx="9602787" cy="5937250"/>
          </a:xfrm>
          <a:prstGeom prst="rect">
            <a:avLst/>
          </a:prstGeom>
        </p:spPr>
        <p:txBody>
          <a:bodyPr vert="horz"/>
          <a:lstStyle>
            <a:lvl1pPr>
              <a:defRPr sz="2800"/>
            </a:lvl1pPr>
            <a:lvl2pPr>
              <a:defRPr sz="24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334" y="6598079"/>
            <a:ext cx="2347874" cy="93076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l" defTabSz="496885" rtl="0" eaLnBrk="1" latinLnBrk="0" hangingPunct="1">
        <a:spcBef>
          <a:spcPct val="0"/>
        </a:spcBef>
        <a:buNone/>
        <a:defRPr sz="3600" kern="1200">
          <a:solidFill>
            <a:srgbClr val="FBB040"/>
          </a:solidFill>
          <a:latin typeface="Verdana"/>
          <a:ea typeface="+mj-ea"/>
          <a:cs typeface="Verdana"/>
        </a:defRPr>
      </a:lvl1pPr>
    </p:titleStyle>
    <p:body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p:cNvSpPr txBox="1">
            <a:spLocks/>
          </p:cNvSpPr>
          <p:nvPr/>
        </p:nvSpPr>
        <p:spPr>
          <a:xfrm>
            <a:off x="1118093" y="3342399"/>
            <a:ext cx="7294727" cy="1241954"/>
          </a:xfrm>
          <a:prstGeom prst="rect">
            <a:avLst/>
          </a:prstGeom>
        </p:spPr>
        <p:txBody>
          <a:bodyPr vert="horz" lIns="99377" tIns="49688" rIns="99377" bIns="49688"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dirty="0" smtClean="0"/>
              <a:t>Automated test</a:t>
            </a:r>
            <a:endParaRPr lang="en-US" dirty="0"/>
          </a:p>
        </p:txBody>
      </p:sp>
      <p:sp>
        <p:nvSpPr>
          <p:cNvPr id="5" name="Text Placeholder 2"/>
          <p:cNvSpPr txBox="1">
            <a:spLocks/>
          </p:cNvSpPr>
          <p:nvPr/>
        </p:nvSpPr>
        <p:spPr>
          <a:xfrm>
            <a:off x="1118093" y="4423999"/>
            <a:ext cx="7294728" cy="2380453"/>
          </a:xfrm>
          <a:prstGeom prst="rect">
            <a:avLst/>
          </a:prstGeom>
        </p:spPr>
        <p:txBody>
          <a:bodyPr vert="horz" lIns="99377" tIns="49688" rIns="99377" bIns="49688"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400" dirty="0" smtClean="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Tree>
    <p:extLst>
      <p:ext uri="{BB962C8B-B14F-4D97-AF65-F5344CB8AC3E}">
        <p14:creationId xmlns:p14="http://schemas.microsoft.com/office/powerpoint/2010/main" val="410808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White-box </a:t>
            </a:r>
            <a:r>
              <a:rPr lang="en-US" dirty="0" smtClean="0"/>
              <a:t>&amp; black</a:t>
            </a:r>
            <a:r>
              <a:rPr lang="en-US" dirty="0"/>
              <a:t>-box testing </a:t>
            </a:r>
          </a:p>
          <a:p>
            <a:endParaRPr lang="en-US" dirty="0"/>
          </a:p>
        </p:txBody>
      </p:sp>
      <p:sp>
        <p:nvSpPr>
          <p:cNvPr id="3" name="Text Placeholder 2"/>
          <p:cNvSpPr>
            <a:spLocks noGrp="1"/>
          </p:cNvSpPr>
          <p:nvPr>
            <p:ph type="body" sz="quarter" idx="11"/>
          </p:nvPr>
        </p:nvSpPr>
        <p:spPr/>
        <p:txBody>
          <a:bodyPr/>
          <a:lstStyle/>
          <a:p>
            <a:r>
              <a:rPr lang="en-US" dirty="0"/>
              <a:t>White-box </a:t>
            </a:r>
            <a:r>
              <a:rPr lang="en-US" dirty="0" smtClean="0"/>
              <a:t>testing </a:t>
            </a:r>
            <a:r>
              <a:rPr lang="en-US" dirty="0"/>
              <a:t>focuses on the text of the program. </a:t>
            </a:r>
            <a:endParaRPr lang="en-US" dirty="0" smtClean="0"/>
          </a:p>
          <a:p>
            <a:pPr lvl="1"/>
            <a:r>
              <a:rPr lang="en-US" dirty="0" smtClean="0"/>
              <a:t>The </a:t>
            </a:r>
            <a:r>
              <a:rPr lang="en-US" dirty="0"/>
              <a:t>tester constructs a test suite </a:t>
            </a:r>
            <a:r>
              <a:rPr lang="en-US" dirty="0" smtClean="0"/>
              <a:t>that </a:t>
            </a:r>
            <a:r>
              <a:rPr lang="en-US" dirty="0"/>
              <a:t>demonstrates that all branches of the </a:t>
            </a:r>
            <a:r>
              <a:rPr lang="en-US" dirty="0" smtClean="0"/>
              <a:t>program </a:t>
            </a:r>
            <a:r>
              <a:rPr lang="en-US" dirty="0"/>
              <a:t>can be executed. </a:t>
            </a:r>
            <a:endParaRPr lang="en-US" dirty="0" smtClean="0"/>
          </a:p>
          <a:p>
            <a:pPr lvl="1"/>
            <a:r>
              <a:rPr lang="en-US" dirty="0" smtClean="0"/>
              <a:t>The test </a:t>
            </a:r>
            <a:r>
              <a:rPr lang="en-US" dirty="0"/>
              <a:t>suite is said to cover the statements of the program.</a:t>
            </a:r>
            <a:br>
              <a:rPr lang="en-US" dirty="0"/>
            </a:br>
            <a:endParaRPr lang="en-US" dirty="0" smtClean="0"/>
          </a:p>
          <a:p>
            <a:r>
              <a:rPr lang="en-US" dirty="0" smtClean="0"/>
              <a:t>Black</a:t>
            </a:r>
            <a:r>
              <a:rPr lang="en-US" dirty="0"/>
              <a:t>-box </a:t>
            </a:r>
            <a:r>
              <a:rPr lang="en-US" dirty="0" smtClean="0"/>
              <a:t>testing</a:t>
            </a:r>
            <a:r>
              <a:rPr lang="en-US" dirty="0"/>
              <a:t> </a:t>
            </a:r>
            <a:r>
              <a:rPr lang="en-US" dirty="0" smtClean="0"/>
              <a:t>focuses </a:t>
            </a:r>
            <a:r>
              <a:rPr lang="en-US" dirty="0"/>
              <a:t>on the problem that the </a:t>
            </a:r>
            <a:r>
              <a:rPr lang="en-US" dirty="0" smtClean="0"/>
              <a:t>program </a:t>
            </a:r>
            <a:r>
              <a:rPr lang="en-US" dirty="0"/>
              <a:t>is supposed to </a:t>
            </a:r>
            <a:r>
              <a:rPr lang="en-US" dirty="0" smtClean="0"/>
              <a:t>solve</a:t>
            </a:r>
          </a:p>
          <a:p>
            <a:pPr lvl="1"/>
            <a:r>
              <a:rPr lang="en-US" dirty="0" smtClean="0"/>
              <a:t>More </a:t>
            </a:r>
            <a:r>
              <a:rPr lang="en-US" dirty="0"/>
              <a:t>precisely, the problem statement or specification for </a:t>
            </a:r>
            <a:r>
              <a:rPr lang="en-US" dirty="0" smtClean="0"/>
              <a:t>the program</a:t>
            </a:r>
            <a:r>
              <a:rPr lang="en-US" dirty="0"/>
              <a:t>. </a:t>
            </a:r>
          </a:p>
          <a:p>
            <a:pPr marL="0" indent="0">
              <a:buNone/>
            </a:pPr>
            <a:endParaRPr lang="en-US" dirty="0"/>
          </a:p>
        </p:txBody>
      </p:sp>
    </p:spTree>
    <p:extLst>
      <p:ext uri="{BB962C8B-B14F-4D97-AF65-F5344CB8AC3E}">
        <p14:creationId xmlns:p14="http://schemas.microsoft.com/office/powerpoint/2010/main" val="684541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2.1</a:t>
            </a:r>
            <a:endParaRPr lang="en-US" dirty="0"/>
          </a:p>
        </p:txBody>
      </p:sp>
      <p:pic>
        <p:nvPicPr>
          <p:cNvPr id="4" name="Picture 3"/>
          <p:cNvPicPr>
            <a:picLocks noChangeAspect="1"/>
          </p:cNvPicPr>
          <p:nvPr/>
        </p:nvPicPr>
        <p:blipFill>
          <a:blip r:embed="rId2"/>
          <a:stretch>
            <a:fillRect/>
          </a:stretch>
        </p:blipFill>
        <p:spPr>
          <a:xfrm>
            <a:off x="-1" y="831396"/>
            <a:ext cx="9973857" cy="5701430"/>
          </a:xfrm>
          <a:prstGeom prst="rect">
            <a:avLst/>
          </a:prstGeom>
        </p:spPr>
      </p:pic>
    </p:spTree>
    <p:extLst>
      <p:ext uri="{BB962C8B-B14F-4D97-AF65-F5344CB8AC3E}">
        <p14:creationId xmlns:p14="http://schemas.microsoft.com/office/powerpoint/2010/main" val="1346047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980" y="0"/>
            <a:ext cx="6179479" cy="7451725"/>
          </a:xfrm>
          <a:prstGeom prst="rect">
            <a:avLst/>
          </a:prstGeom>
        </p:spPr>
      </p:pic>
      <p:sp>
        <p:nvSpPr>
          <p:cNvPr id="2" name="Pladsholder til tekst 1"/>
          <p:cNvSpPr>
            <a:spLocks noGrp="1"/>
          </p:cNvSpPr>
          <p:nvPr>
            <p:ph type="body" sz="quarter" idx="10"/>
          </p:nvPr>
        </p:nvSpPr>
        <p:spPr/>
        <p:txBody>
          <a:bodyPr/>
          <a:lstStyle/>
          <a:p>
            <a:r>
              <a:rPr lang="da-DK" dirty="0" err="1" smtClean="0"/>
              <a:t>Example</a:t>
            </a:r>
            <a:r>
              <a:rPr lang="da-DK" dirty="0" smtClean="0"/>
              <a:t> 2.1</a:t>
            </a:r>
            <a:endParaRPr lang="da-DK" dirty="0"/>
          </a:p>
        </p:txBody>
      </p:sp>
    </p:spTree>
    <p:extLst>
      <p:ext uri="{BB962C8B-B14F-4D97-AF65-F5344CB8AC3E}">
        <p14:creationId xmlns:p14="http://schemas.microsoft.com/office/powerpoint/2010/main" val="1431376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Constructing test input</a:t>
            </a:r>
            <a:endParaRPr lang="en-US" dirty="0"/>
          </a:p>
        </p:txBody>
      </p:sp>
      <p:sp>
        <p:nvSpPr>
          <p:cNvPr id="3" name="Text Placeholder 2"/>
          <p:cNvSpPr>
            <a:spLocks noGrp="1"/>
          </p:cNvSpPr>
          <p:nvPr>
            <p:ph type="body" sz="quarter" idx="11"/>
          </p:nvPr>
        </p:nvSpPr>
        <p:spPr/>
        <p:txBody>
          <a:bodyPr/>
          <a:lstStyle/>
          <a:p>
            <a:pPr marL="0" indent="0">
              <a:buNone/>
            </a:pPr>
            <a:r>
              <a:rPr lang="en-US" dirty="0"/>
              <a:t>The resulting test suite includes enough input data sets to make sure </a:t>
            </a:r>
            <a:r>
              <a:rPr lang="en-US" dirty="0" smtClean="0"/>
              <a:t>that:</a:t>
            </a:r>
          </a:p>
          <a:p>
            <a:r>
              <a:rPr lang="en-US" dirty="0" smtClean="0"/>
              <a:t>all </a:t>
            </a:r>
            <a:r>
              <a:rPr lang="en-US" dirty="0"/>
              <a:t>methods have been called, </a:t>
            </a:r>
            <a:endParaRPr lang="en-US" dirty="0" smtClean="0"/>
          </a:p>
          <a:p>
            <a:r>
              <a:rPr lang="en-US" dirty="0" smtClean="0"/>
              <a:t>that </a:t>
            </a:r>
            <a:r>
              <a:rPr lang="en-US" dirty="0"/>
              <a:t>both the true and false branches have been executed in if statements, </a:t>
            </a:r>
            <a:endParaRPr lang="en-US" dirty="0" smtClean="0"/>
          </a:p>
          <a:p>
            <a:r>
              <a:rPr lang="en-US" dirty="0" smtClean="0"/>
              <a:t>that </a:t>
            </a:r>
            <a:r>
              <a:rPr lang="en-US" dirty="0"/>
              <a:t>every loop has been executed zero, one, and more </a:t>
            </a:r>
            <a:r>
              <a:rPr lang="en-US" dirty="0" smtClean="0"/>
              <a:t>times – </a:t>
            </a:r>
            <a:r>
              <a:rPr lang="en-US" i="1" dirty="0" smtClean="0">
                <a:solidFill>
                  <a:schemeClr val="accent2">
                    <a:lumMod val="75000"/>
                  </a:schemeClr>
                </a:solidFill>
              </a:rPr>
              <a:t>why is “more times” important?</a:t>
            </a:r>
            <a:r>
              <a:rPr lang="en-US" dirty="0" smtClean="0"/>
              <a:t> </a:t>
            </a:r>
          </a:p>
          <a:p>
            <a:r>
              <a:rPr lang="en-US" dirty="0" smtClean="0"/>
              <a:t>that </a:t>
            </a:r>
            <a:r>
              <a:rPr lang="en-US" dirty="0"/>
              <a:t>all branches of every switch statement have been </a:t>
            </a:r>
            <a:r>
              <a:rPr lang="en-US" dirty="0" smtClean="0"/>
              <a:t>executed. </a:t>
            </a:r>
          </a:p>
          <a:p>
            <a:pPr marL="0" indent="0">
              <a:buNone/>
            </a:pPr>
            <a:r>
              <a:rPr lang="en-US" dirty="0" smtClean="0"/>
              <a:t>For </a:t>
            </a:r>
            <a:r>
              <a:rPr lang="en-US" dirty="0"/>
              <a:t>every input data set, the expected output must be specified also. </a:t>
            </a:r>
          </a:p>
          <a:p>
            <a:pPr marL="0" indent="0">
              <a:buNone/>
            </a:pPr>
            <a:endParaRPr lang="en-US" dirty="0"/>
          </a:p>
        </p:txBody>
      </p:sp>
    </p:spTree>
    <p:extLst>
      <p:ext uri="{BB962C8B-B14F-4D97-AF65-F5344CB8AC3E}">
        <p14:creationId xmlns:p14="http://schemas.microsoft.com/office/powerpoint/2010/main" val="201544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coverage</a:t>
            </a:r>
            <a:endParaRPr lang="en-US" dirty="0"/>
          </a:p>
        </p:txBody>
      </p:sp>
      <p:sp>
        <p:nvSpPr>
          <p:cNvPr id="3" name="Text Placeholder 2"/>
          <p:cNvSpPr>
            <a:spLocks noGrp="1"/>
          </p:cNvSpPr>
          <p:nvPr>
            <p:ph type="body" sz="quarter" idx="11"/>
          </p:nvPr>
        </p:nvSpPr>
        <p:spPr/>
        <p:txBody>
          <a:bodyPr/>
          <a:lstStyle/>
          <a:p>
            <a:r>
              <a:rPr lang="en-US" dirty="0" smtClean="0"/>
              <a:t>In practice white box testing is done on </a:t>
            </a:r>
          </a:p>
          <a:p>
            <a:pPr lvl="1"/>
            <a:r>
              <a:rPr lang="en-US" dirty="0" smtClean="0"/>
              <a:t>Algorithms</a:t>
            </a:r>
          </a:p>
          <a:p>
            <a:pPr lvl="1"/>
            <a:r>
              <a:rPr lang="en-US" dirty="0" smtClean="0"/>
              <a:t>To analyze for security holes</a:t>
            </a:r>
          </a:p>
          <a:p>
            <a:pPr lvl="1"/>
            <a:endParaRPr lang="en-US" dirty="0"/>
          </a:p>
          <a:p>
            <a:r>
              <a:rPr lang="en-US" dirty="0" smtClean="0"/>
              <a:t>Normally one use </a:t>
            </a:r>
            <a:r>
              <a:rPr lang="en-US" b="1" dirty="0" smtClean="0"/>
              <a:t>automated test coverage</a:t>
            </a:r>
            <a:r>
              <a:rPr lang="en-US" dirty="0" smtClean="0"/>
              <a:t> tools:</a:t>
            </a:r>
          </a:p>
          <a:p>
            <a:pPr lvl="1"/>
            <a:r>
              <a:rPr lang="en-US" dirty="0" smtClean="0"/>
              <a:t>Measures to which extend our code has been tested</a:t>
            </a:r>
          </a:p>
          <a:p>
            <a:pPr lvl="1"/>
            <a:r>
              <a:rPr lang="en-US" dirty="0" smtClean="0"/>
              <a:t>Integrated into </a:t>
            </a:r>
            <a:r>
              <a:rPr lang="en-US" dirty="0" err="1" smtClean="0"/>
              <a:t>Netbeans</a:t>
            </a:r>
            <a:r>
              <a:rPr lang="en-US" dirty="0" smtClean="0"/>
              <a:t> </a:t>
            </a:r>
            <a:r>
              <a:rPr lang="mr-IN" dirty="0" smtClean="0"/>
              <a:t>–</a:t>
            </a:r>
            <a:r>
              <a:rPr lang="en-US" dirty="0" smtClean="0"/>
              <a:t> colors your code red, green, yellow</a:t>
            </a:r>
          </a:p>
          <a:p>
            <a:pPr lvl="1"/>
            <a:r>
              <a:rPr lang="en-US" dirty="0" smtClean="0"/>
              <a:t>It is pragmatic and “good enough”.</a:t>
            </a:r>
            <a:endParaRPr lang="en-US" dirty="0"/>
          </a:p>
        </p:txBody>
      </p:sp>
    </p:spTree>
    <p:extLst>
      <p:ext uri="{BB962C8B-B14F-4D97-AF65-F5344CB8AC3E}">
        <p14:creationId xmlns:p14="http://schemas.microsoft.com/office/powerpoint/2010/main" val="125574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pic>
        <p:nvPicPr>
          <p:cNvPr id="4" name="Picture 3"/>
          <p:cNvPicPr>
            <a:picLocks noChangeAspect="1"/>
          </p:cNvPicPr>
          <p:nvPr/>
        </p:nvPicPr>
        <p:blipFill>
          <a:blip r:embed="rId2"/>
          <a:stretch>
            <a:fillRect/>
          </a:stretch>
        </p:blipFill>
        <p:spPr>
          <a:xfrm>
            <a:off x="191867" y="927100"/>
            <a:ext cx="7847234" cy="5885426"/>
          </a:xfrm>
          <a:prstGeom prst="rect">
            <a:avLst/>
          </a:prstGeom>
        </p:spPr>
      </p:pic>
    </p:spTree>
    <p:extLst>
      <p:ext uri="{BB962C8B-B14F-4D97-AF65-F5344CB8AC3E}">
        <p14:creationId xmlns:p14="http://schemas.microsoft.com/office/powerpoint/2010/main" val="78658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smtClean="0"/>
              <a:t>Car has to be build to be tested</a:t>
            </a:r>
          </a:p>
          <a:p>
            <a:r>
              <a:rPr lang="en-US" dirty="0" smtClean="0"/>
              <a:t>Each test will tell of a potential error </a:t>
            </a:r>
          </a:p>
          <a:p>
            <a:r>
              <a:rPr lang="en-US" dirty="0" smtClean="0"/>
              <a:t>Only errors that matters will be reported</a:t>
            </a:r>
          </a:p>
          <a:p>
            <a:r>
              <a:rPr lang="en-US" dirty="0" smtClean="0"/>
              <a:t>If all tests succeed, it is safe to drive the car</a:t>
            </a:r>
            <a:endParaRPr lang="en-US" dirty="0"/>
          </a:p>
        </p:txBody>
      </p:sp>
    </p:spTree>
    <p:extLst>
      <p:ext uri="{BB962C8B-B14F-4D97-AF65-F5344CB8AC3E}">
        <p14:creationId xmlns:p14="http://schemas.microsoft.com/office/powerpoint/2010/main" val="59128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diagnosis</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err="1" smtClean="0"/>
              <a:t>Class</a:t>
            </a:r>
            <a:r>
              <a:rPr lang="en-US" strike="sngStrike" dirty="0" err="1" smtClean="0"/>
              <a:t>Car</a:t>
            </a:r>
            <a:r>
              <a:rPr lang="en-US" dirty="0" smtClean="0"/>
              <a:t> has to be build to be tested</a:t>
            </a:r>
          </a:p>
          <a:p>
            <a:r>
              <a:rPr lang="en-US" dirty="0" smtClean="0"/>
              <a:t>Each test will tell of a potential error </a:t>
            </a:r>
          </a:p>
          <a:p>
            <a:r>
              <a:rPr lang="en-US" dirty="0" smtClean="0"/>
              <a:t>Only errors that matters will be reported</a:t>
            </a:r>
          </a:p>
          <a:p>
            <a:r>
              <a:rPr lang="en-US" dirty="0" smtClean="0"/>
              <a:t>If all tests succeed,  commit </a:t>
            </a:r>
            <a:r>
              <a:rPr lang="en-US" strike="sngStrike" dirty="0" smtClean="0"/>
              <a:t>drive </a:t>
            </a:r>
            <a:r>
              <a:rPr lang="en-US" dirty="0" smtClean="0"/>
              <a:t>the Class </a:t>
            </a:r>
            <a:r>
              <a:rPr lang="en-US" strike="sngStrike" dirty="0" smtClean="0"/>
              <a:t>car</a:t>
            </a:r>
            <a:endParaRPr lang="en-US" strike="sngStrike" dirty="0"/>
          </a:p>
        </p:txBody>
      </p:sp>
      <p:sp>
        <p:nvSpPr>
          <p:cNvPr id="4" name="Text Placeholder 2"/>
          <p:cNvSpPr txBox="1">
            <a:spLocks/>
          </p:cNvSpPr>
          <p:nvPr/>
        </p:nvSpPr>
        <p:spPr>
          <a:xfrm>
            <a:off x="191509" y="3321504"/>
            <a:ext cx="9602787" cy="1250496"/>
          </a:xfrm>
          <a:prstGeom prst="rect">
            <a:avLst/>
          </a:prstGeom>
          <a:solidFill>
            <a:schemeClr val="bg1">
              <a:lumMod val="85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Which aspects of the </a:t>
            </a:r>
            <a:r>
              <a:rPr lang="en-US" strike="sngStrike" dirty="0" err="1" smtClean="0"/>
              <a:t>Car</a:t>
            </a:r>
            <a:r>
              <a:rPr lang="en-US" dirty="0" err="1" smtClean="0"/>
              <a:t>Class</a:t>
            </a:r>
            <a:r>
              <a:rPr lang="en-US" dirty="0" smtClean="0"/>
              <a:t> should we test?</a:t>
            </a:r>
          </a:p>
          <a:p>
            <a:r>
              <a:rPr lang="en-US" dirty="0" smtClean="0"/>
              <a:t>How to make it easy to test a </a:t>
            </a:r>
            <a:r>
              <a:rPr lang="en-US" strike="sngStrike" dirty="0" err="1" smtClean="0"/>
              <a:t>Car</a:t>
            </a:r>
            <a:r>
              <a:rPr lang="en-US" dirty="0" err="1" smtClean="0"/>
              <a:t>Class</a:t>
            </a:r>
            <a:endParaRPr lang="en-US" dirty="0"/>
          </a:p>
        </p:txBody>
      </p:sp>
      <p:sp>
        <p:nvSpPr>
          <p:cNvPr id="5" name="Text Placeholder 2"/>
          <p:cNvSpPr txBox="1">
            <a:spLocks/>
          </p:cNvSpPr>
          <p:nvPr/>
        </p:nvSpPr>
        <p:spPr>
          <a:xfrm>
            <a:off x="191509" y="4921704"/>
            <a:ext cx="9602787" cy="1250496"/>
          </a:xfrm>
          <a:prstGeom prst="rect">
            <a:avLst/>
          </a:prstGeom>
          <a:solidFill>
            <a:schemeClr val="accent3">
              <a:lumMod val="40000"/>
              <a:lumOff val="60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How to automate the test</a:t>
            </a:r>
          </a:p>
          <a:p>
            <a:pPr lvl="1"/>
            <a:r>
              <a:rPr lang="en-US" dirty="0" smtClean="0"/>
              <a:t>To make it easy to test after you have made changes</a:t>
            </a:r>
          </a:p>
          <a:p>
            <a:pPr lvl="1"/>
            <a:endParaRPr lang="en-US" dirty="0"/>
          </a:p>
        </p:txBody>
      </p:sp>
    </p:spTree>
    <p:extLst>
      <p:ext uri="{BB962C8B-B14F-4D97-AF65-F5344CB8AC3E}">
        <p14:creationId xmlns:p14="http://schemas.microsoft.com/office/powerpoint/2010/main" val="186942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concepts </a:t>
            </a:r>
            <a:r>
              <a:rPr lang="mr-IN" dirty="0" smtClean="0"/>
              <a:t>–</a:t>
            </a:r>
            <a:r>
              <a:rPr lang="en-US" dirty="0" smtClean="0"/>
              <a:t> expected </a:t>
            </a:r>
            <a:r>
              <a:rPr lang="en-US" dirty="0" err="1" smtClean="0"/>
              <a:t>behaviour</a:t>
            </a:r>
            <a:endParaRPr lang="en-US" dirty="0"/>
          </a:p>
        </p:txBody>
      </p:sp>
      <p:sp>
        <p:nvSpPr>
          <p:cNvPr id="3" name="Text Placeholder 2"/>
          <p:cNvSpPr>
            <a:spLocks noGrp="1"/>
          </p:cNvSpPr>
          <p:nvPr>
            <p:ph type="body" sz="quarter" idx="11"/>
          </p:nvPr>
        </p:nvSpPr>
        <p:spPr/>
        <p:txBody>
          <a:bodyPr/>
          <a:lstStyle/>
          <a:p>
            <a:r>
              <a:rPr lang="en-US" dirty="0" smtClean="0"/>
              <a:t>To test a method, we need to specify what are the expected </a:t>
            </a:r>
            <a:r>
              <a:rPr lang="en-US" dirty="0" err="1" smtClean="0"/>
              <a:t>behaviour</a:t>
            </a:r>
            <a:endParaRPr lang="en-US" dirty="0" smtClean="0"/>
          </a:p>
          <a:p>
            <a:pPr lvl="1"/>
            <a:r>
              <a:rPr lang="en-US" sz="2800" dirty="0" err="1" smtClean="0"/>
              <a:t>Behaviour</a:t>
            </a:r>
            <a:r>
              <a:rPr lang="en-US" sz="2800" dirty="0" smtClean="0"/>
              <a:t>:</a:t>
            </a:r>
          </a:p>
          <a:p>
            <a:pPr lvl="2"/>
            <a:r>
              <a:rPr lang="en-US" sz="2800" dirty="0" smtClean="0"/>
              <a:t>Return value</a:t>
            </a:r>
          </a:p>
          <a:p>
            <a:pPr lvl="2"/>
            <a:r>
              <a:rPr lang="en-US" sz="2800" dirty="0" smtClean="0"/>
              <a:t>Thrown exceptions</a:t>
            </a:r>
          </a:p>
          <a:p>
            <a:pPr lvl="2"/>
            <a:r>
              <a:rPr lang="en-US" sz="2800" dirty="0" smtClean="0"/>
              <a:t>Calls to other objects</a:t>
            </a:r>
          </a:p>
          <a:p>
            <a:pPr lvl="2"/>
            <a:r>
              <a:rPr lang="en-US" sz="2800" dirty="0" smtClean="0"/>
              <a:t>Changes to the object of the method</a:t>
            </a:r>
          </a:p>
          <a:p>
            <a:pPr lvl="2"/>
            <a:r>
              <a:rPr lang="en-US" sz="2800" dirty="0" smtClean="0"/>
              <a:t>Changes to external components (for example database)</a:t>
            </a:r>
            <a:endParaRPr lang="en-US" sz="2800" dirty="0"/>
          </a:p>
        </p:txBody>
      </p:sp>
    </p:spTree>
    <p:extLst>
      <p:ext uri="{BB962C8B-B14F-4D97-AF65-F5344CB8AC3E}">
        <p14:creationId xmlns:p14="http://schemas.microsoft.com/office/powerpoint/2010/main" val="21415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Three </a:t>
            </a:r>
            <a:r>
              <a:rPr lang="en-US" i="1" dirty="0" smtClean="0"/>
              <a:t>levels </a:t>
            </a:r>
            <a:r>
              <a:rPr lang="en-US" dirty="0" smtClean="0"/>
              <a:t>of tests</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dirty="0" smtClean="0"/>
              <a:t>At the level of individual methods and classes</a:t>
            </a:r>
          </a:p>
          <a:p>
            <a:pPr lvl="1"/>
            <a:r>
              <a:rPr lang="en-US" dirty="0" smtClean="0"/>
              <a:t>Tool: JUnit</a:t>
            </a:r>
          </a:p>
          <a:p>
            <a:r>
              <a:rPr lang="en-US" b="1" dirty="0" smtClean="0"/>
              <a:t>Integration tests</a:t>
            </a:r>
          </a:p>
          <a:p>
            <a:pPr lvl="1"/>
            <a:r>
              <a:rPr lang="en-US" dirty="0" smtClean="0"/>
              <a:t>Across layers</a:t>
            </a:r>
          </a:p>
          <a:p>
            <a:pPr lvl="1"/>
            <a:r>
              <a:rPr lang="en-US" dirty="0" smtClean="0"/>
              <a:t>Tool: Mock objects</a:t>
            </a:r>
          </a:p>
          <a:p>
            <a:r>
              <a:rPr lang="en-US" b="1" dirty="0" smtClean="0"/>
              <a:t>System tests</a:t>
            </a:r>
          </a:p>
          <a:p>
            <a:pPr lvl="1"/>
            <a:r>
              <a:rPr lang="en-US" dirty="0" smtClean="0"/>
              <a:t>The whole system</a:t>
            </a:r>
          </a:p>
          <a:p>
            <a:pPr lvl="1"/>
            <a:r>
              <a:rPr lang="en-US" dirty="0" smtClean="0"/>
              <a:t>Tool: Mock, Performance</a:t>
            </a:r>
            <a:endParaRPr lang="en-US" dirty="0"/>
          </a:p>
        </p:txBody>
      </p:sp>
    </p:spTree>
    <p:extLst>
      <p:ext uri="{BB962C8B-B14F-4D97-AF65-F5344CB8AC3E}">
        <p14:creationId xmlns:p14="http://schemas.microsoft.com/office/powerpoint/2010/main" val="108865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Specialized tests</a:t>
            </a:r>
            <a:endParaRPr lang="en-US" dirty="0"/>
          </a:p>
        </p:txBody>
      </p:sp>
      <p:sp>
        <p:nvSpPr>
          <p:cNvPr id="3" name="Text Placeholder 2"/>
          <p:cNvSpPr>
            <a:spLocks noGrp="1"/>
          </p:cNvSpPr>
          <p:nvPr>
            <p:ph type="body" sz="quarter" idx="11"/>
          </p:nvPr>
        </p:nvSpPr>
        <p:spPr/>
        <p:txBody>
          <a:bodyPr/>
          <a:lstStyle/>
          <a:p>
            <a:r>
              <a:rPr lang="en-US" dirty="0" smtClean="0"/>
              <a:t>User interface tests</a:t>
            </a:r>
          </a:p>
          <a:p>
            <a:pPr lvl="1"/>
            <a:r>
              <a:rPr lang="en-US" dirty="0" smtClean="0"/>
              <a:t>Does the user </a:t>
            </a:r>
            <a:r>
              <a:rPr lang="en-US" dirty="0" err="1" smtClean="0"/>
              <a:t>inteface</a:t>
            </a:r>
            <a:r>
              <a:rPr lang="en-US" dirty="0" smtClean="0"/>
              <a:t> work correctly?</a:t>
            </a:r>
          </a:p>
          <a:p>
            <a:pPr lvl="1"/>
            <a:r>
              <a:rPr lang="en-US" dirty="0" smtClean="0"/>
              <a:t>Tools: Specialized automated input control</a:t>
            </a:r>
          </a:p>
          <a:p>
            <a:pPr lvl="1"/>
            <a:endParaRPr lang="en-US" dirty="0"/>
          </a:p>
          <a:p>
            <a:r>
              <a:rPr lang="en-US" dirty="0" smtClean="0"/>
              <a:t>Acceptance tests</a:t>
            </a:r>
          </a:p>
          <a:p>
            <a:pPr lvl="1"/>
            <a:r>
              <a:rPr lang="en-US" dirty="0" smtClean="0"/>
              <a:t>A contract between the developers and the product owner on when a user story is implemented</a:t>
            </a:r>
          </a:p>
          <a:p>
            <a:pPr lvl="1"/>
            <a:r>
              <a:rPr lang="en-US" dirty="0" smtClean="0"/>
              <a:t>Tools: Sometimes automates, sometimes not</a:t>
            </a:r>
          </a:p>
          <a:p>
            <a:pPr lvl="1"/>
            <a:endParaRPr lang="en-US" dirty="0"/>
          </a:p>
          <a:p>
            <a:r>
              <a:rPr lang="en-US" dirty="0" smtClean="0"/>
              <a:t>User testing</a:t>
            </a:r>
          </a:p>
          <a:p>
            <a:pPr lvl="1"/>
            <a:r>
              <a:rPr lang="en-US" dirty="0" smtClean="0"/>
              <a:t>Letting future users of the system try to use a preliminary version of the system to see if they can use the program to solve their tasks.</a:t>
            </a:r>
            <a:endParaRPr lang="en-US" dirty="0"/>
          </a:p>
        </p:txBody>
      </p:sp>
    </p:spTree>
    <p:extLst>
      <p:ext uri="{BB962C8B-B14F-4D97-AF65-F5344CB8AC3E}">
        <p14:creationId xmlns:p14="http://schemas.microsoft.com/office/powerpoint/2010/main" val="1513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866" y="196967"/>
            <a:ext cx="9602430" cy="624490"/>
          </a:xfrm>
        </p:spPr>
        <p:txBody>
          <a:bodyPr/>
          <a:lstStyle/>
          <a:p>
            <a:r>
              <a:rPr lang="en-US" dirty="0" smtClean="0"/>
              <a:t>Testing in </a:t>
            </a:r>
            <a:r>
              <a:rPr lang="en-US" smtClean="0"/>
              <a:t>the </a:t>
            </a:r>
            <a:r>
              <a:rPr lang="en-US" smtClean="0"/>
              <a:t>fog project</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b="1" dirty="0" smtClean="0"/>
              <a:t>Must have some</a:t>
            </a:r>
          </a:p>
          <a:p>
            <a:r>
              <a:rPr lang="en-US" dirty="0" smtClean="0"/>
              <a:t>Integration tests</a:t>
            </a:r>
          </a:p>
          <a:p>
            <a:pPr lvl="1"/>
            <a:r>
              <a:rPr lang="en-US" dirty="0" smtClean="0"/>
              <a:t>Should have one</a:t>
            </a:r>
          </a:p>
          <a:p>
            <a:r>
              <a:rPr lang="en-US" strike="sngStrike" dirty="0" smtClean="0"/>
              <a:t>System tests</a:t>
            </a:r>
          </a:p>
          <a:p>
            <a:r>
              <a:rPr lang="en-US" strike="dblStrike" dirty="0"/>
              <a:t>User interface tests</a:t>
            </a:r>
          </a:p>
          <a:p>
            <a:r>
              <a:rPr lang="en-US" dirty="0"/>
              <a:t>Acceptance </a:t>
            </a:r>
            <a:r>
              <a:rPr lang="en-US" dirty="0" smtClean="0"/>
              <a:t>tests</a:t>
            </a:r>
          </a:p>
          <a:p>
            <a:pPr lvl="1"/>
            <a:r>
              <a:rPr lang="en-US" dirty="0" smtClean="0"/>
              <a:t>Cool if you do</a:t>
            </a:r>
            <a:endParaRPr lang="en-US" dirty="0"/>
          </a:p>
          <a:p>
            <a:r>
              <a:rPr lang="en-US" strike="dblStrike" dirty="0"/>
              <a:t>User testing</a:t>
            </a:r>
          </a:p>
          <a:p>
            <a:endParaRPr lang="en-US" dirty="0" smtClean="0"/>
          </a:p>
        </p:txBody>
      </p:sp>
    </p:spTree>
    <p:extLst>
      <p:ext uri="{BB962C8B-B14F-4D97-AF65-F5344CB8AC3E}">
        <p14:creationId xmlns:p14="http://schemas.microsoft.com/office/powerpoint/2010/main" val="188133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Expected Exceptions</a:t>
            </a:r>
          </a:p>
          <a:p>
            <a:endParaRPr lang="en-US" dirty="0"/>
          </a:p>
        </p:txBody>
      </p:sp>
      <p:pic>
        <p:nvPicPr>
          <p:cNvPr id="4" name="Picture 3"/>
          <p:cNvPicPr>
            <a:picLocks noChangeAspect="1"/>
          </p:cNvPicPr>
          <p:nvPr/>
        </p:nvPicPr>
        <p:blipFill>
          <a:blip r:embed="rId2"/>
          <a:stretch>
            <a:fillRect/>
          </a:stretch>
        </p:blipFill>
        <p:spPr>
          <a:xfrm>
            <a:off x="410369" y="1779133"/>
            <a:ext cx="8661400" cy="1955800"/>
          </a:xfrm>
          <a:prstGeom prst="rect">
            <a:avLst/>
          </a:prstGeom>
        </p:spPr>
      </p:pic>
    </p:spTree>
    <p:extLst>
      <p:ext uri="{BB962C8B-B14F-4D97-AF65-F5344CB8AC3E}">
        <p14:creationId xmlns:p14="http://schemas.microsoft.com/office/powerpoint/2010/main" val="1601526573"/>
      </p:ext>
    </p:extLst>
  </p:cSld>
  <p:clrMapOvr>
    <a:masterClrMapping/>
  </p:clrMapOvr>
</p:sld>
</file>

<file path=ppt/theme/theme1.xml><?xml version="1.0" encoding="utf-8"?>
<a:theme xmlns:a="http://schemas.openxmlformats.org/drawingml/2006/main" name="Cphbusiness PowerPoint skabel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Cphbusiness-koe</Template>
  <TotalTime>477</TotalTime>
  <Words>557</Words>
  <Application>Microsoft Macintosh PowerPoint</Application>
  <PresentationFormat>Custom</PresentationFormat>
  <Paragraphs>83</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Verdana</vt:lpstr>
      <vt:lpstr>Wingdings</vt:lpstr>
      <vt:lpstr>Arial</vt:lpstr>
      <vt:lpstr>Cphbusiness PowerPoint skabelon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Kasper Oesterbye</dc:creator>
  <cp:lastModifiedBy>Kasper Oesterbye</cp:lastModifiedBy>
  <cp:revision>21</cp:revision>
  <dcterms:created xsi:type="dcterms:W3CDTF">2016-10-26T11:07:40Z</dcterms:created>
  <dcterms:modified xsi:type="dcterms:W3CDTF">2017-11-27T12:50:09Z</dcterms:modified>
</cp:coreProperties>
</file>